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2"/>
    <p:restoredTop sz="88873" autoAdjust="0"/>
  </p:normalViewPr>
  <p:slideViewPr>
    <p:cSldViewPr>
      <p:cViewPr varScale="1">
        <p:scale>
          <a:sx n="100" d="100"/>
          <a:sy n="100" d="100"/>
        </p:scale>
        <p:origin x="159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F47AF-9180-42E2-84A8-38871B38DA9E}" type="datetimeFigureOut">
              <a:rPr lang="pt-BR" smtClean="0"/>
              <a:t>18/06/2024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A4546-E8A1-4AE7-942A-4DC9D72E3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07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4546-E8A1-4AE7-942A-4DC9D72E315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05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30453"/>
            <a:ext cx="9143998" cy="542754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806419" y="1522144"/>
            <a:ext cx="3686810" cy="1096010"/>
          </a:xfrm>
          <a:custGeom>
            <a:avLst/>
            <a:gdLst/>
            <a:ahLst/>
            <a:cxnLst/>
            <a:rect l="l" t="t" r="r" b="b"/>
            <a:pathLst>
              <a:path w="3686810" h="1096010">
                <a:moveTo>
                  <a:pt x="0" y="1095822"/>
                </a:moveTo>
                <a:lnTo>
                  <a:pt x="3686397" y="1095822"/>
                </a:lnTo>
                <a:lnTo>
                  <a:pt x="3686397" y="0"/>
                </a:lnTo>
                <a:lnTo>
                  <a:pt x="0" y="0"/>
                </a:lnTo>
                <a:lnTo>
                  <a:pt x="0" y="1095822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44912" y="498158"/>
            <a:ext cx="365417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4912" y="498158"/>
            <a:ext cx="365417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316" y="1633220"/>
            <a:ext cx="7589367" cy="338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Documentation/4.10/Training" TargetMode="External"/><Relationship Id="rId2" Type="http://schemas.openxmlformats.org/officeDocument/2006/relationships/hyperlink" Target="http://download.slicer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643" y="1899457"/>
            <a:ext cx="7905403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965" y="1943933"/>
            <a:ext cx="7772400" cy="1080424"/>
          </a:xfrm>
          <a:prstGeom prst="rect">
            <a:avLst/>
          </a:prstGeom>
          <a:solidFill>
            <a:srgbClr val="A2D6E4"/>
          </a:solidFill>
          <a:ln w="38099">
            <a:solidFill>
              <a:srgbClr val="FFFFFF"/>
            </a:solidFill>
          </a:ln>
        </p:spPr>
        <p:txBody>
          <a:bodyPr vert="horz" wrap="square" lIns="0" tIns="399415" rIns="0" bIns="0" rtlCol="0" anchor="t">
            <a:spAutoFit/>
          </a:bodyPr>
          <a:lstStyle/>
          <a:p>
            <a:pPr marL="5080" algn="ctr">
              <a:spcBef>
                <a:spcPts val="3145"/>
              </a:spcBef>
            </a:pPr>
            <a:r>
              <a:rPr lang="es-MX" i="1" spc="-5" dirty="0" err="1">
                <a:solidFill>
                  <a:srgbClr val="FFFFFF"/>
                </a:solidFill>
              </a:rPr>
              <a:t>Slicer</a:t>
            </a:r>
            <a:r>
              <a:rPr lang="es-MX" spc="-5" dirty="0">
                <a:solidFill>
                  <a:srgbClr val="FFFFFF"/>
                </a:solidFill>
              </a:rPr>
              <a:t> em 4 minutos</a:t>
            </a: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8800" y="3919220"/>
            <a:ext cx="5791200" cy="2662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Dra. Sonia Pujol,	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Professora Adjunta de Radiologia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pt-BR" sz="28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Hospital de Mulheres de </a:t>
            </a:r>
            <a:r>
              <a:rPr lang="pt-BR" sz="2800" spc="-5" dirty="0" err="1">
                <a:solidFill>
                  <a:srgbClr val="898989"/>
                </a:solidFill>
                <a:latin typeface="Calibri"/>
                <a:cs typeface="Calibri"/>
              </a:rPr>
              <a:t>Brigham</a:t>
            </a:r>
            <a:endParaRPr lang="pt-BR" sz="28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Faculdade de Medicina de Harvard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18 jun. 2024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1608700-B244-4B6D-8E10-01798DC2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698"/>
            <a:ext cx="9144000" cy="50259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7547" y="338768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2FA7E92-9695-D5FB-8ED8-2FB0612133CB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009650"/>
            <a:ext cx="9144000" cy="2257355"/>
            <a:chOff x="0" y="1417638"/>
            <a:chExt cx="9144000" cy="1939289"/>
          </a:xfrm>
        </p:grpSpPr>
        <p:sp>
          <p:nvSpPr>
            <p:cNvPr id="7" name="object 7"/>
            <p:cNvSpPr/>
            <p:nvPr/>
          </p:nvSpPr>
          <p:spPr>
            <a:xfrm>
              <a:off x="0" y="1466701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0" y="0"/>
                  </a:moveTo>
                  <a:lnTo>
                    <a:pt x="9143997" y="0"/>
                  </a:lnTo>
                  <a:lnTo>
                    <a:pt x="9143997" y="122732"/>
                  </a:lnTo>
                  <a:lnTo>
                    <a:pt x="0" y="1227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591" y="1417638"/>
              <a:ext cx="4800600" cy="1939289"/>
            </a:xfrm>
            <a:custGeom>
              <a:avLst/>
              <a:gdLst/>
              <a:ahLst/>
              <a:cxnLst/>
              <a:rect l="l" t="t" r="r" b="b"/>
              <a:pathLst>
                <a:path w="4696460" h="1939289">
                  <a:moveTo>
                    <a:pt x="4695838" y="0"/>
                  </a:moveTo>
                  <a:lnTo>
                    <a:pt x="0" y="0"/>
                  </a:lnTo>
                  <a:lnTo>
                    <a:pt x="0" y="1938991"/>
                  </a:lnTo>
                  <a:lnTo>
                    <a:pt x="4695838" y="1938991"/>
                  </a:lnTo>
                  <a:lnTo>
                    <a:pt x="4695838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56C836-DF84-280F-CCAF-D95B07EAE26A}"/>
              </a:ext>
            </a:extLst>
          </p:cNvPr>
          <p:cNvSpPr txBox="1"/>
          <p:nvPr/>
        </p:nvSpPr>
        <p:spPr>
          <a:xfrm>
            <a:off x="148832" y="1028700"/>
            <a:ext cx="476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Use o controle deslizante do visualizador vermelho para navegar pelos cortes axiais de RM.</a:t>
            </a:r>
          </a:p>
          <a:p>
            <a:endParaRPr lang="pt-BR" sz="2400" dirty="0"/>
          </a:p>
          <a:p>
            <a:r>
              <a:rPr lang="pt-BR" sz="2400" dirty="0"/>
              <a:t>O </a:t>
            </a:r>
            <a:r>
              <a:rPr lang="pt-BR" sz="2400" i="1" dirty="0" err="1"/>
              <a:t>Slicer</a:t>
            </a:r>
            <a:r>
              <a:rPr lang="pt-BR" sz="2400" dirty="0"/>
              <a:t> exibe simultaneamente o corte axial no visualizador 3D.</a:t>
            </a: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7083164E-F938-431E-B59A-3DBB345E2C01}"/>
              </a:ext>
            </a:extLst>
          </p:cNvPr>
          <p:cNvGrpSpPr/>
          <p:nvPr/>
        </p:nvGrpSpPr>
        <p:grpSpPr>
          <a:xfrm>
            <a:off x="7039118" y="2209800"/>
            <a:ext cx="1449037" cy="982304"/>
            <a:chOff x="6763935" y="1590484"/>
            <a:chExt cx="1449037" cy="982304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C10AA168-09A9-4B8B-AA2B-DFA034851F7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5732" y="1675014"/>
              <a:ext cx="777240" cy="897774"/>
            </a:xfrm>
            <a:prstGeom prst="rect">
              <a:avLst/>
            </a:prstGeom>
          </p:spPr>
        </p:pic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851A5B5-E7D6-418D-9A35-10D3D6C9CF82}"/>
                </a:ext>
              </a:extLst>
            </p:cNvPr>
            <p:cNvSpPr/>
            <p:nvPr/>
          </p:nvSpPr>
          <p:spPr>
            <a:xfrm>
              <a:off x="6763935" y="1669955"/>
              <a:ext cx="405130" cy="517525"/>
            </a:xfrm>
            <a:custGeom>
              <a:avLst/>
              <a:gdLst/>
              <a:ahLst/>
              <a:cxnLst/>
              <a:rect l="l" t="t" r="r" b="b"/>
              <a:pathLst>
                <a:path w="405129" h="517525">
                  <a:moveTo>
                    <a:pt x="0" y="517312"/>
                  </a:moveTo>
                  <a:lnTo>
                    <a:pt x="404789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5DB411C4-1F39-4BDE-8470-76E2DA06B1F4}"/>
                </a:ext>
              </a:extLst>
            </p:cNvPr>
            <p:cNvSpPr/>
            <p:nvPr/>
          </p:nvSpPr>
          <p:spPr>
            <a:xfrm>
              <a:off x="6975691" y="1590484"/>
              <a:ext cx="248285" cy="269875"/>
            </a:xfrm>
            <a:custGeom>
              <a:avLst/>
              <a:gdLst/>
              <a:ahLst/>
              <a:cxnLst/>
              <a:rect l="l" t="t" r="r" b="b"/>
              <a:pathLst>
                <a:path w="248284" h="269875">
                  <a:moveTo>
                    <a:pt x="235730" y="89325"/>
                  </a:moveTo>
                  <a:lnTo>
                    <a:pt x="178048" y="89325"/>
                  </a:lnTo>
                  <a:lnTo>
                    <a:pt x="157794" y="237450"/>
                  </a:lnTo>
                  <a:lnTo>
                    <a:pt x="158512" y="248774"/>
                  </a:lnTo>
                  <a:lnTo>
                    <a:pt x="163349" y="258603"/>
                  </a:lnTo>
                  <a:lnTo>
                    <a:pt x="171519" y="265901"/>
                  </a:lnTo>
                  <a:lnTo>
                    <a:pt x="182235" y="269633"/>
                  </a:lnTo>
                  <a:lnTo>
                    <a:pt x="193559" y="268915"/>
                  </a:lnTo>
                  <a:lnTo>
                    <a:pt x="203388" y="264078"/>
                  </a:lnTo>
                  <a:lnTo>
                    <a:pt x="210685" y="255908"/>
                  </a:lnTo>
                  <a:lnTo>
                    <a:pt x="214417" y="245192"/>
                  </a:lnTo>
                  <a:lnTo>
                    <a:pt x="235730" y="89325"/>
                  </a:lnTo>
                  <a:close/>
                </a:path>
                <a:path w="248284" h="269875">
                  <a:moveTo>
                    <a:pt x="247945" y="0"/>
                  </a:moveTo>
                  <a:lnTo>
                    <a:pt x="18010" y="91506"/>
                  </a:lnTo>
                  <a:lnTo>
                    <a:pt x="8506" y="97705"/>
                  </a:lnTo>
                  <a:lnTo>
                    <a:pt x="2331" y="106753"/>
                  </a:lnTo>
                  <a:lnTo>
                    <a:pt x="0" y="117457"/>
                  </a:lnTo>
                  <a:lnTo>
                    <a:pt x="2026" y="128621"/>
                  </a:lnTo>
                  <a:lnTo>
                    <a:pt x="8225" y="138126"/>
                  </a:lnTo>
                  <a:lnTo>
                    <a:pt x="17273" y="144301"/>
                  </a:lnTo>
                  <a:lnTo>
                    <a:pt x="27977" y="146632"/>
                  </a:lnTo>
                  <a:lnTo>
                    <a:pt x="39142" y="144606"/>
                  </a:lnTo>
                  <a:lnTo>
                    <a:pt x="178048" y="89325"/>
                  </a:lnTo>
                  <a:lnTo>
                    <a:pt x="235730" y="89325"/>
                  </a:lnTo>
                  <a:lnTo>
                    <a:pt x="24794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2A72F7-D07D-4111-A6F1-1C4162ED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" y="1128576"/>
            <a:ext cx="9144000" cy="553069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4912" y="498158"/>
            <a:ext cx="4696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2400" y="5775696"/>
            <a:ext cx="3946525" cy="78483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66040" rIns="0" bIns="0" rtlCol="0">
            <a:spAutoFit/>
          </a:bodyPr>
          <a:lstStyle/>
          <a:p>
            <a:pPr marL="91440" marR="8572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O modelo </a:t>
            </a:r>
            <a:r>
              <a:rPr lang="pt-BR" sz="2400" b="1" dirty="0" err="1">
                <a:latin typeface="Calibri"/>
                <a:cs typeface="Calibri"/>
              </a:rPr>
              <a:t>skull_bone.vtk</a:t>
            </a:r>
            <a:r>
              <a:rPr lang="pt-BR" sz="2400" b="1" dirty="0">
                <a:latin typeface="Calibri"/>
                <a:cs typeface="Calibri"/>
              </a:rPr>
              <a:t> </a:t>
            </a:r>
            <a:r>
              <a:rPr lang="pt-BR" sz="2400" dirty="0">
                <a:latin typeface="Calibri"/>
                <a:cs typeface="Calibri"/>
              </a:rPr>
              <a:t>aparece através da pele.</a:t>
            </a:r>
            <a:endParaRPr lang="es-ES"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0886" y="1340273"/>
            <a:ext cx="4439603" cy="1622462"/>
          </a:xfrm>
          <a:custGeom>
            <a:avLst/>
            <a:gdLst/>
            <a:ahLst/>
            <a:cxnLst/>
            <a:rect l="l" t="t" r="r" b="b"/>
            <a:pathLst>
              <a:path w="4696460" h="1200785">
                <a:moveTo>
                  <a:pt x="4695838" y="0"/>
                </a:moveTo>
                <a:lnTo>
                  <a:pt x="0" y="0"/>
                </a:lnTo>
                <a:lnTo>
                  <a:pt x="0" y="1200327"/>
                </a:lnTo>
                <a:lnTo>
                  <a:pt x="4695838" y="1200327"/>
                </a:lnTo>
                <a:lnTo>
                  <a:pt x="469583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94412" y="1521678"/>
            <a:ext cx="3908667" cy="13566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lang="pt-BR" sz="2200" dirty="0">
                <a:latin typeface="Calibri"/>
                <a:cs typeface="Calibri"/>
              </a:rPr>
              <a:t>Selecione o modelo </a:t>
            </a:r>
            <a:r>
              <a:rPr lang="pt-BR" sz="2200" i="1" dirty="0" err="1">
                <a:latin typeface="Calibri"/>
                <a:cs typeface="Calibri"/>
              </a:rPr>
              <a:t>Skin</a:t>
            </a:r>
            <a:r>
              <a:rPr lang="pt-BR" sz="2200" dirty="0">
                <a:latin typeface="Calibri"/>
                <a:cs typeface="Calibri"/>
              </a:rPr>
              <a:t> e diminua sua opacidade usando o controle deslizante </a:t>
            </a:r>
            <a:r>
              <a:rPr lang="pt-BR" sz="2200" b="1" dirty="0">
                <a:latin typeface="Calibri"/>
                <a:cs typeface="Calibri"/>
              </a:rPr>
              <a:t>Opacidade</a:t>
            </a:r>
            <a:r>
              <a:rPr lang="pt-BR" sz="2200" dirty="0">
                <a:latin typeface="Calibri"/>
                <a:cs typeface="Calibri"/>
              </a:rPr>
              <a:t> na guia de </a:t>
            </a:r>
            <a:r>
              <a:rPr lang="pt-BR" sz="2200" b="1" dirty="0">
                <a:latin typeface="Calibri"/>
                <a:cs typeface="Calibri"/>
              </a:rPr>
              <a:t>Exibição 3D</a:t>
            </a:r>
            <a:endParaRPr lang="es-ES" sz="2200" b="1" dirty="0">
              <a:latin typeface="Calibri"/>
              <a:cs typeface="Calibri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D0018B1-EBCA-2F21-7B28-996D58350EC6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6F4560E-1F6E-409A-9830-CD4E1B4B2065}"/>
              </a:ext>
            </a:extLst>
          </p:cNvPr>
          <p:cNvGrpSpPr/>
          <p:nvPr/>
        </p:nvGrpSpPr>
        <p:grpSpPr>
          <a:xfrm>
            <a:off x="2293936" y="4343400"/>
            <a:ext cx="549786" cy="599364"/>
            <a:chOff x="3095865" y="4200573"/>
            <a:chExt cx="549786" cy="599364"/>
          </a:xfrm>
        </p:grpSpPr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0440BA51-0DA5-4EBA-A5AF-B5C3F7A0FC05}"/>
                </a:ext>
              </a:extLst>
            </p:cNvPr>
            <p:cNvSpPr/>
            <p:nvPr/>
          </p:nvSpPr>
          <p:spPr>
            <a:xfrm rot="16811221">
              <a:off x="3145789" y="4300074"/>
              <a:ext cx="509906" cy="489819"/>
            </a:xfrm>
            <a:custGeom>
              <a:avLst/>
              <a:gdLst/>
              <a:ahLst/>
              <a:cxnLst/>
              <a:rect l="l" t="t" r="r" b="b"/>
              <a:pathLst>
                <a:path w="405129" h="517525">
                  <a:moveTo>
                    <a:pt x="0" y="517312"/>
                  </a:moveTo>
                  <a:lnTo>
                    <a:pt x="404789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D237BCE1-EEF5-42D7-82AA-2559307A2D5D}"/>
                </a:ext>
              </a:extLst>
            </p:cNvPr>
            <p:cNvSpPr/>
            <p:nvPr/>
          </p:nvSpPr>
          <p:spPr>
            <a:xfrm rot="17040462">
              <a:off x="3106660" y="4189778"/>
              <a:ext cx="248285" cy="269875"/>
            </a:xfrm>
            <a:custGeom>
              <a:avLst/>
              <a:gdLst/>
              <a:ahLst/>
              <a:cxnLst/>
              <a:rect l="l" t="t" r="r" b="b"/>
              <a:pathLst>
                <a:path w="248284" h="269875">
                  <a:moveTo>
                    <a:pt x="235730" y="89325"/>
                  </a:moveTo>
                  <a:lnTo>
                    <a:pt x="178048" y="89325"/>
                  </a:lnTo>
                  <a:lnTo>
                    <a:pt x="157794" y="237450"/>
                  </a:lnTo>
                  <a:lnTo>
                    <a:pt x="158512" y="248774"/>
                  </a:lnTo>
                  <a:lnTo>
                    <a:pt x="163349" y="258603"/>
                  </a:lnTo>
                  <a:lnTo>
                    <a:pt x="171519" y="265901"/>
                  </a:lnTo>
                  <a:lnTo>
                    <a:pt x="182235" y="269633"/>
                  </a:lnTo>
                  <a:lnTo>
                    <a:pt x="193559" y="268915"/>
                  </a:lnTo>
                  <a:lnTo>
                    <a:pt x="203388" y="264078"/>
                  </a:lnTo>
                  <a:lnTo>
                    <a:pt x="210685" y="255908"/>
                  </a:lnTo>
                  <a:lnTo>
                    <a:pt x="214417" y="245192"/>
                  </a:lnTo>
                  <a:lnTo>
                    <a:pt x="235730" y="89325"/>
                  </a:lnTo>
                  <a:close/>
                </a:path>
                <a:path w="248284" h="269875">
                  <a:moveTo>
                    <a:pt x="247945" y="0"/>
                  </a:moveTo>
                  <a:lnTo>
                    <a:pt x="18010" y="91506"/>
                  </a:lnTo>
                  <a:lnTo>
                    <a:pt x="8506" y="97705"/>
                  </a:lnTo>
                  <a:lnTo>
                    <a:pt x="2331" y="106753"/>
                  </a:lnTo>
                  <a:lnTo>
                    <a:pt x="0" y="117457"/>
                  </a:lnTo>
                  <a:lnTo>
                    <a:pt x="2026" y="128621"/>
                  </a:lnTo>
                  <a:lnTo>
                    <a:pt x="8225" y="138126"/>
                  </a:lnTo>
                  <a:lnTo>
                    <a:pt x="17273" y="144301"/>
                  </a:lnTo>
                  <a:lnTo>
                    <a:pt x="27977" y="146632"/>
                  </a:lnTo>
                  <a:lnTo>
                    <a:pt x="39142" y="144606"/>
                  </a:lnTo>
                  <a:lnTo>
                    <a:pt x="178048" y="89325"/>
                  </a:lnTo>
                  <a:lnTo>
                    <a:pt x="235730" y="89325"/>
                  </a:lnTo>
                  <a:lnTo>
                    <a:pt x="24794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CE6F398-0146-4D69-A8FA-CBDE2B78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6" y="1188091"/>
            <a:ext cx="8941828" cy="559371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1188089"/>
            <a:ext cx="4495800" cy="1936111"/>
          </a:xfrm>
          <a:custGeom>
            <a:avLst/>
            <a:gdLst/>
            <a:ahLst/>
            <a:cxnLst/>
            <a:rect l="l" t="t" r="r" b="b"/>
            <a:pathLst>
              <a:path w="3963670" h="2308860">
                <a:moveTo>
                  <a:pt x="3963178" y="0"/>
                </a:moveTo>
                <a:lnTo>
                  <a:pt x="0" y="0"/>
                </a:lnTo>
                <a:lnTo>
                  <a:pt x="0" y="2308324"/>
                </a:lnTo>
                <a:lnTo>
                  <a:pt x="3963178" y="2308324"/>
                </a:lnTo>
                <a:lnTo>
                  <a:pt x="396317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4912" y="498158"/>
            <a:ext cx="4341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5336" y="1188090"/>
            <a:ext cx="4293628" cy="17203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200" spc="-5" dirty="0">
                <a:latin typeface="Calibri"/>
                <a:cs typeface="Calibri"/>
              </a:rPr>
              <a:t>Posicione o mouse no visualizador 3D. Clique com o botão esquerdo do mouse para arrastar e girar o modelo.</a:t>
            </a:r>
          </a:p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200" spc="-5" dirty="0">
                <a:latin typeface="Calibri"/>
                <a:cs typeface="Calibri"/>
              </a:rPr>
              <a:t>Clique no botão direito do mouse para aumentar e diminuir o </a:t>
            </a:r>
            <a:r>
              <a:rPr lang="pt-BR" sz="2200" i="1" spc="-5" dirty="0">
                <a:latin typeface="Calibri"/>
                <a:cs typeface="Calibri"/>
              </a:rPr>
              <a:t>zoom.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3F6EF2F-3771-40C1-93A4-3F266772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919"/>
            <a:ext cx="9144000" cy="48221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666" y="348094"/>
            <a:ext cx="58191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Visualizações</a:t>
            </a:r>
            <a:r>
              <a:rPr lang="es-MX" spc="-5" dirty="0"/>
              <a:t> </a:t>
            </a:r>
            <a:r>
              <a:rPr lang="es-MX" spc="-5" dirty="0" err="1"/>
              <a:t>anatômicas</a:t>
            </a:r>
            <a:endParaRPr lang="es-MX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1455" y="1883884"/>
            <a:ext cx="3431273" cy="353622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marL="90805" marR="170180">
              <a:lnSpc>
                <a:spcPct val="99500"/>
              </a:lnSpc>
              <a:spcBef>
                <a:spcPts val="375"/>
              </a:spcBef>
            </a:pPr>
            <a:r>
              <a:rPr lang="pt-BR" sz="2200" dirty="0">
                <a:latin typeface="Calibri"/>
                <a:cs typeface="Calibri"/>
              </a:rPr>
              <a:t>Clique nos ícones de alfinete no canto superior esquerdo do visualizador vermelho e verde para exibir o menu do visualizador de cortes</a:t>
            </a:r>
          </a:p>
          <a:p>
            <a:pPr marL="90805" marR="170180">
              <a:lnSpc>
                <a:spcPct val="99500"/>
              </a:lnSpc>
              <a:spcBef>
                <a:spcPts val="375"/>
              </a:spcBef>
            </a:pPr>
            <a:endParaRPr lang="pt-BR" sz="2200" dirty="0">
              <a:latin typeface="Calibri"/>
              <a:cs typeface="Calibri"/>
            </a:endParaRPr>
          </a:p>
          <a:p>
            <a:pPr marL="90805" marR="170180">
              <a:lnSpc>
                <a:spcPct val="99500"/>
              </a:lnSpc>
              <a:spcBef>
                <a:spcPts val="375"/>
              </a:spcBef>
            </a:pPr>
            <a:r>
              <a:rPr lang="pt-BR" sz="2200" dirty="0">
                <a:latin typeface="Calibri"/>
                <a:cs typeface="Calibri"/>
              </a:rPr>
              <a:t>Clique no ícone do olho para exibir o corte axial e coronal no visualizador 3D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DAD385B-6896-4F80-B451-A5743083FC82}"/>
              </a:ext>
            </a:extLst>
          </p:cNvPr>
          <p:cNvGrpSpPr/>
          <p:nvPr/>
        </p:nvGrpSpPr>
        <p:grpSpPr>
          <a:xfrm>
            <a:off x="7172089" y="3141811"/>
            <a:ext cx="214834" cy="537334"/>
            <a:chOff x="6923685" y="3258136"/>
            <a:chExt cx="214834" cy="537334"/>
          </a:xfrm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4799CF20-0086-DB0C-584F-39B37077DE50}"/>
                </a:ext>
              </a:extLst>
            </p:cNvPr>
            <p:cNvSpPr/>
            <p:nvPr/>
          </p:nvSpPr>
          <p:spPr>
            <a:xfrm rot="18354717">
              <a:off x="6693093" y="3519159"/>
              <a:ext cx="506903" cy="45719"/>
            </a:xfrm>
            <a:custGeom>
              <a:avLst/>
              <a:gdLst/>
              <a:ahLst/>
              <a:cxnLst/>
              <a:rect l="l" t="t" r="r" b="b"/>
              <a:pathLst>
                <a:path w="741045">
                  <a:moveTo>
                    <a:pt x="0" y="0"/>
                  </a:moveTo>
                  <a:lnTo>
                    <a:pt x="740788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FD31F202-3644-7464-0E72-1420C75EB2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rot="18432657">
              <a:off x="7006997" y="3257012"/>
              <a:ext cx="130397" cy="132646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CE979D3-F186-4954-A758-575F007C57E1}"/>
              </a:ext>
            </a:extLst>
          </p:cNvPr>
          <p:cNvGrpSpPr/>
          <p:nvPr/>
        </p:nvGrpSpPr>
        <p:grpSpPr>
          <a:xfrm>
            <a:off x="7194948" y="2032498"/>
            <a:ext cx="203913" cy="464947"/>
            <a:chOff x="6934605" y="1649640"/>
            <a:chExt cx="203913" cy="464947"/>
          </a:xfrm>
        </p:grpSpPr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512ADABD-07B5-DCB1-B827-2390BBCCA932}"/>
                </a:ext>
              </a:extLst>
            </p:cNvPr>
            <p:cNvSpPr/>
            <p:nvPr/>
          </p:nvSpPr>
          <p:spPr>
            <a:xfrm rot="18354717">
              <a:off x="6747349" y="1871724"/>
              <a:ext cx="430119" cy="55608"/>
            </a:xfrm>
            <a:custGeom>
              <a:avLst/>
              <a:gdLst/>
              <a:ahLst/>
              <a:cxnLst/>
              <a:rect l="l" t="t" r="r" b="b"/>
              <a:pathLst>
                <a:path w="741045">
                  <a:moveTo>
                    <a:pt x="0" y="0"/>
                  </a:moveTo>
                  <a:lnTo>
                    <a:pt x="740788" y="0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DB1064C1-30A0-9DF4-14AC-1D179E48D7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rot="18432657">
              <a:off x="7006996" y="1648516"/>
              <a:ext cx="130397" cy="132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C908122-8C87-47EE-99E4-7002BB99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153074"/>
            <a:ext cx="9144000" cy="477451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590800" y="390138"/>
            <a:ext cx="4343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3D62F2F-86D3-C14B-450D-AFC49EA92A0C}"/>
              </a:ext>
            </a:extLst>
          </p:cNvPr>
          <p:cNvSpPr/>
          <p:nvPr/>
        </p:nvSpPr>
        <p:spPr>
          <a:xfrm>
            <a:off x="2784231" y="1153074"/>
            <a:ext cx="3851031" cy="1301601"/>
          </a:xfrm>
          <a:custGeom>
            <a:avLst/>
            <a:gdLst/>
            <a:ahLst/>
            <a:cxnLst/>
            <a:rect l="l" t="t" r="r" b="b"/>
            <a:pathLst>
              <a:path w="3963670" h="2308860">
                <a:moveTo>
                  <a:pt x="3963178" y="0"/>
                </a:moveTo>
                <a:lnTo>
                  <a:pt x="0" y="0"/>
                </a:lnTo>
                <a:lnTo>
                  <a:pt x="0" y="2308324"/>
                </a:lnTo>
                <a:lnTo>
                  <a:pt x="3963178" y="2308324"/>
                </a:lnTo>
                <a:lnTo>
                  <a:pt x="396317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76024" y="1293125"/>
            <a:ext cx="3667443" cy="102149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lang="pt-BR" sz="2200" spc="-5" dirty="0">
                <a:latin typeface="Calibri"/>
                <a:cs typeface="Calibri"/>
              </a:rPr>
              <a:t>Desative a visibilidade do crânio para exibir o modelo de substância branca do cérebro.</a:t>
            </a:r>
            <a:endParaRPr lang="es-ES"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1006088"/>
            <a:ext cx="9144000" cy="123189"/>
          </a:xfrm>
          <a:custGeom>
            <a:avLst/>
            <a:gdLst/>
            <a:ahLst/>
            <a:cxnLst/>
            <a:rect l="l" t="t" r="r" b="b"/>
            <a:pathLst>
              <a:path w="9144000" h="123190">
                <a:moveTo>
                  <a:pt x="0" y="0"/>
                </a:moveTo>
                <a:lnTo>
                  <a:pt x="9143997" y="0"/>
                </a:lnTo>
                <a:lnTo>
                  <a:pt x="9143997" y="122732"/>
                </a:lnTo>
                <a:lnTo>
                  <a:pt x="0" y="12273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B1A51F3-F9AA-638D-7C18-57DED8EC061C}"/>
              </a:ext>
            </a:extLst>
          </p:cNvPr>
          <p:cNvCxnSpPr>
            <a:cxnSpLocks/>
          </p:cNvCxnSpPr>
          <p:nvPr/>
        </p:nvCxnSpPr>
        <p:spPr>
          <a:xfrm flipH="1">
            <a:off x="2231781" y="2895600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86655E-375E-46BB-B107-D6AE86B1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47865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355121"/>
            <a:ext cx="4722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" y="1752600"/>
            <a:ext cx="3686810" cy="1525418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47625" rIns="0" bIns="0" rtlCol="0">
            <a:spAutoFit/>
          </a:bodyPr>
          <a:lstStyle/>
          <a:p>
            <a:pPr marL="90805" marR="262255">
              <a:lnSpc>
                <a:spcPct val="99500"/>
              </a:lnSpc>
              <a:spcBef>
                <a:spcPts val="375"/>
              </a:spcBef>
            </a:pPr>
            <a:r>
              <a:rPr lang="pt-BR" sz="2400" dirty="0">
                <a:latin typeface="Calibri"/>
                <a:cs typeface="Calibri"/>
              </a:rPr>
              <a:t>A superfície da substância branca e os nervos ópticos esquerdo e direito aparecem no visualizador.</a:t>
            </a:r>
            <a:endParaRPr lang="es-ES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240C374-0D89-4EE8-A14A-6DD154B6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" y="1371600"/>
            <a:ext cx="9004048" cy="52768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8157" y="393062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8157" y="1188090"/>
            <a:ext cx="6232525" cy="2282676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es-MX" sz="2200" dirty="0" err="1">
                <a:latin typeface="Calibri"/>
                <a:cs typeface="Calibri"/>
              </a:rPr>
              <a:t>Selecione</a:t>
            </a:r>
            <a:r>
              <a:rPr lang="es-MX" sz="2200" dirty="0">
                <a:latin typeface="Calibri"/>
                <a:cs typeface="Calibri"/>
              </a:rPr>
              <a:t> o modelo </a:t>
            </a:r>
            <a:r>
              <a:rPr lang="es-MX" sz="2200" b="1" dirty="0" err="1">
                <a:latin typeface="Calibri"/>
                <a:cs typeface="Calibri"/>
              </a:rPr>
              <a:t>hemispheric_white</a:t>
            </a:r>
            <a:r>
              <a:rPr lang="es-MX" sz="2200" b="1" dirty="0">
                <a:latin typeface="Calibri"/>
                <a:cs typeface="Calibri"/>
              </a:rPr>
              <a:t> </a:t>
            </a:r>
            <a:r>
              <a:rPr lang="es-MX" sz="2200" b="1" dirty="0" err="1">
                <a:latin typeface="Calibri"/>
                <a:cs typeface="Calibri"/>
              </a:rPr>
              <a:t>matter.vtk</a:t>
            </a:r>
            <a:endParaRPr lang="es-MX" sz="2200" b="1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endParaRPr lang="es-MX" sz="22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es-MX" sz="2200" dirty="0">
                <a:latin typeface="Calibri"/>
                <a:cs typeface="Calibri"/>
              </a:rPr>
              <a:t>Marque em </a:t>
            </a:r>
            <a:r>
              <a:rPr lang="es-MX" sz="2200" b="1" dirty="0">
                <a:latin typeface="Calibri"/>
                <a:cs typeface="Calibri"/>
              </a:rPr>
              <a:t>Recorte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dirty="0" err="1">
                <a:latin typeface="Calibri"/>
                <a:cs typeface="Calibri"/>
              </a:rPr>
              <a:t>na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dirty="0" err="1">
                <a:latin typeface="Calibri"/>
                <a:cs typeface="Calibri"/>
              </a:rPr>
              <a:t>guia</a:t>
            </a:r>
            <a:r>
              <a:rPr lang="es-MX" sz="2200" dirty="0">
                <a:latin typeface="Calibri"/>
                <a:cs typeface="Calibri"/>
              </a:rPr>
              <a:t> de </a:t>
            </a:r>
            <a:r>
              <a:rPr lang="es-MX" sz="2200" dirty="0" err="1">
                <a:latin typeface="Calibri"/>
                <a:cs typeface="Calibri"/>
              </a:rPr>
              <a:t>Exibição</a:t>
            </a:r>
            <a:r>
              <a:rPr lang="es-MX" sz="2200" dirty="0">
                <a:latin typeface="Calibri"/>
                <a:cs typeface="Calibri"/>
              </a:rPr>
              <a:t> 3D</a:t>
            </a: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endParaRPr lang="es-MX" sz="22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es-MX" sz="2200" dirty="0" err="1">
                <a:latin typeface="Calibri"/>
                <a:cs typeface="Calibri"/>
              </a:rPr>
              <a:t>Na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dirty="0" err="1">
                <a:latin typeface="Calibri"/>
                <a:cs typeface="Calibri"/>
              </a:rPr>
              <a:t>guia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b="1" dirty="0">
                <a:latin typeface="Calibri"/>
                <a:cs typeface="Calibri"/>
              </a:rPr>
              <a:t>Planos de recorte</a:t>
            </a:r>
            <a:r>
              <a:rPr lang="es-MX" sz="2200" dirty="0">
                <a:latin typeface="Calibri"/>
                <a:cs typeface="Calibri"/>
              </a:rPr>
              <a:t>, </a:t>
            </a:r>
            <a:r>
              <a:rPr lang="es-MX" sz="2200" dirty="0" err="1">
                <a:latin typeface="Calibri"/>
                <a:cs typeface="Calibri"/>
              </a:rPr>
              <a:t>selecione</a:t>
            </a:r>
            <a:r>
              <a:rPr lang="es-MX" sz="2200" dirty="0">
                <a:latin typeface="Calibri"/>
                <a:cs typeface="Calibri"/>
              </a:rPr>
              <a:t> a </a:t>
            </a:r>
            <a:r>
              <a:rPr lang="es-MX" sz="2200" dirty="0" err="1">
                <a:latin typeface="Calibri"/>
                <a:cs typeface="Calibri"/>
              </a:rPr>
              <a:t>opção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b="1" dirty="0">
                <a:latin typeface="Calibri"/>
                <a:cs typeface="Calibri"/>
              </a:rPr>
              <a:t>Recorte de </a:t>
            </a:r>
            <a:r>
              <a:rPr lang="es-MX" sz="2200" b="1" dirty="0" err="1">
                <a:latin typeface="Calibri"/>
                <a:cs typeface="Calibri"/>
              </a:rPr>
              <a:t>fatia</a:t>
            </a:r>
            <a:r>
              <a:rPr lang="es-MX" sz="2200" b="1" dirty="0">
                <a:latin typeface="Calibri"/>
                <a:cs typeface="Calibri"/>
              </a:rPr>
              <a:t> verde</a:t>
            </a:r>
            <a:r>
              <a:rPr lang="es-MX" sz="2200" dirty="0">
                <a:latin typeface="Calibri"/>
                <a:cs typeface="Calibri"/>
              </a:rPr>
              <a:t> e marque </a:t>
            </a:r>
            <a:r>
              <a:rPr lang="es-MX" sz="2200" b="1" dirty="0">
                <a:latin typeface="Calibri"/>
                <a:cs typeface="Calibri"/>
              </a:rPr>
              <a:t>Negativo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0528250-1CB3-1CD2-449A-9D39A30524A8}"/>
              </a:ext>
            </a:extLst>
          </p:cNvPr>
          <p:cNvCxnSpPr>
            <a:cxnSpLocks/>
          </p:cNvCxnSpPr>
          <p:nvPr/>
        </p:nvCxnSpPr>
        <p:spPr>
          <a:xfrm flipH="1">
            <a:off x="914400" y="2571750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B7C8A05-6FAE-B345-543B-B47A036F209B}"/>
              </a:ext>
            </a:extLst>
          </p:cNvPr>
          <p:cNvCxnSpPr>
            <a:cxnSpLocks/>
          </p:cNvCxnSpPr>
          <p:nvPr/>
        </p:nvCxnSpPr>
        <p:spPr>
          <a:xfrm flipH="1">
            <a:off x="533400" y="4495800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BC21C62-7B3E-93F6-82E7-BFEA4941F4BE}"/>
              </a:ext>
            </a:extLst>
          </p:cNvPr>
          <p:cNvCxnSpPr>
            <a:cxnSpLocks/>
          </p:cNvCxnSpPr>
          <p:nvPr/>
        </p:nvCxnSpPr>
        <p:spPr>
          <a:xfrm flipH="1">
            <a:off x="1828800" y="5943600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02AB30-4B47-4D71-AD72-CF679D9B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486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355794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798" y="5358303"/>
            <a:ext cx="3867785" cy="114390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1440" marR="104139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Use o controle deslizante coronal (verde) para expor o quiasma óptico.</a:t>
            </a:r>
            <a:endParaRPr lang="es-MX" sz="2400" dirty="0">
              <a:latin typeface="Calibri"/>
              <a:cs typeface="Calibri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D927D46-F7F5-67BE-CE65-476F3B0C829A}"/>
              </a:ext>
            </a:extLst>
          </p:cNvPr>
          <p:cNvCxnSpPr>
            <a:cxnSpLocks/>
          </p:cNvCxnSpPr>
          <p:nvPr/>
        </p:nvCxnSpPr>
        <p:spPr>
          <a:xfrm flipV="1">
            <a:off x="6932488" y="3733800"/>
            <a:ext cx="917824" cy="64860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46F299-8594-4DA1-962C-6CE83D3E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88090"/>
            <a:ext cx="8991600" cy="472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4912" y="498158"/>
            <a:ext cx="40368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798" y="5358303"/>
            <a:ext cx="5219065" cy="114390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327660">
              <a:lnSpc>
                <a:spcPts val="2800"/>
              </a:lnSpc>
              <a:spcBef>
                <a:spcPts val="520"/>
              </a:spcBef>
            </a:pPr>
            <a:r>
              <a:rPr lang="pt-BR" sz="2400" spc="-5" dirty="0">
                <a:latin typeface="Calibri"/>
                <a:cs typeface="Calibri"/>
              </a:rPr>
              <a:t>Aumente a opacidade do modelo de pele e selecione o modo de visualização </a:t>
            </a:r>
            <a:r>
              <a:rPr lang="pt-BR" sz="2400" b="1" spc="-5" dirty="0">
                <a:latin typeface="Calibri"/>
                <a:cs typeface="Calibri"/>
              </a:rPr>
              <a:t>Superfície</a:t>
            </a:r>
            <a:r>
              <a:rPr lang="pt-BR" sz="2400" spc="-5" dirty="0">
                <a:latin typeface="Calibri"/>
                <a:cs typeface="Calibri"/>
              </a:rPr>
              <a:t>.</a:t>
            </a:r>
            <a:endParaRPr lang="es-MX" sz="2400" spc="-5" dirty="0">
              <a:latin typeface="Calibri"/>
              <a:cs typeface="Calibri"/>
            </a:endParaRPr>
          </a:p>
        </p:txBody>
      </p:sp>
      <p:cxnSp>
        <p:nvCxnSpPr>
          <p:cNvPr id="7" name="Conector recto de flecha 10">
            <a:extLst>
              <a:ext uri="{FF2B5EF4-FFF2-40B4-BE49-F238E27FC236}">
                <a16:creationId xmlns:a16="http://schemas.microsoft.com/office/drawing/2014/main" id="{6B7F2EAF-1EB5-4C14-AC72-277705ECD717}"/>
              </a:ext>
            </a:extLst>
          </p:cNvPr>
          <p:cNvCxnSpPr>
            <a:cxnSpLocks/>
          </p:cNvCxnSpPr>
          <p:nvPr/>
        </p:nvCxnSpPr>
        <p:spPr>
          <a:xfrm flipH="1">
            <a:off x="2362200" y="3200400"/>
            <a:ext cx="609600" cy="762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10">
            <a:extLst>
              <a:ext uri="{FF2B5EF4-FFF2-40B4-BE49-F238E27FC236}">
                <a16:creationId xmlns:a16="http://schemas.microsoft.com/office/drawing/2014/main" id="{7AAD9F3D-6B25-406A-8CD2-0DEFFF514FBB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4495800"/>
            <a:ext cx="1066800" cy="40694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797EE6-9F4A-478E-B67B-948AA0FF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601"/>
            <a:ext cx="9144000" cy="46267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5861" y="384432"/>
            <a:ext cx="3960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379" y="5029200"/>
            <a:ext cx="5219065" cy="1567096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6606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Clique no ícone do alfinete azul no canto superior esquerdo do visualizador 3D.</a:t>
            </a:r>
          </a:p>
          <a:p>
            <a:pPr marL="90805" marR="26606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Clique no ícone de giro.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B877AB0-FF0B-C8C0-2636-0479A4F60CB0}"/>
              </a:ext>
            </a:extLst>
          </p:cNvPr>
          <p:cNvCxnSpPr>
            <a:cxnSpLocks/>
          </p:cNvCxnSpPr>
          <p:nvPr/>
        </p:nvCxnSpPr>
        <p:spPr>
          <a:xfrm flipH="1">
            <a:off x="3276601" y="1905000"/>
            <a:ext cx="838199" cy="228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384548"/>
            <a:ext cx="6629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Tutorial: </a:t>
            </a:r>
            <a:r>
              <a:rPr lang="es-MX" i="1" spc="-5" dirty="0" err="1"/>
              <a:t>Slicer</a:t>
            </a:r>
            <a:r>
              <a:rPr lang="es-MX" i="1" spc="-5" dirty="0"/>
              <a:t> </a:t>
            </a:r>
            <a:r>
              <a:rPr lang="es-MX" spc="-5" dirty="0"/>
              <a:t>em 4 minutos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0" y="1828800"/>
            <a:ext cx="3700145" cy="3460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pt-BR" sz="3200" dirty="0">
                <a:latin typeface="Calibri"/>
                <a:cs typeface="Calibri"/>
              </a:rPr>
              <a:t>Este tutorial é uma introdução de 4 minutos aos recursos de visualização 3D do programa </a:t>
            </a:r>
            <a:r>
              <a:rPr lang="pt-BR" sz="3200" i="1" dirty="0" err="1">
                <a:latin typeface="Calibri"/>
                <a:cs typeface="Calibri"/>
              </a:rPr>
              <a:t>Slicer</a:t>
            </a:r>
            <a:r>
              <a:rPr lang="pt-BR" sz="3200" i="1" dirty="0">
                <a:latin typeface="Calibri"/>
                <a:cs typeface="Calibri"/>
              </a:rPr>
              <a:t> 5.6.2</a:t>
            </a:r>
            <a:r>
              <a:rPr lang="pt-BR" sz="3200" dirty="0">
                <a:latin typeface="Calibri"/>
                <a:cs typeface="Calibri"/>
              </a:rPr>
              <a:t> para análise de imagens médicas.</a:t>
            </a:r>
            <a:endParaRPr lang="en-US"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91" y="2001766"/>
            <a:ext cx="4767915" cy="34284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CDDA5D-493F-4F91-B2A2-2535D504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56"/>
            <a:ext cx="9144000" cy="46316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9798" y="5184686"/>
            <a:ext cx="5571402" cy="1569720"/>
          </a:xfrm>
          <a:custGeom>
            <a:avLst/>
            <a:gdLst/>
            <a:ahLst/>
            <a:cxnLst/>
            <a:rect l="l" t="t" r="r" b="b"/>
            <a:pathLst>
              <a:path w="5219065" h="1569720">
                <a:moveTo>
                  <a:pt x="5218877" y="0"/>
                </a:moveTo>
                <a:lnTo>
                  <a:pt x="0" y="0"/>
                </a:lnTo>
                <a:lnTo>
                  <a:pt x="0" y="1569660"/>
                </a:lnTo>
                <a:lnTo>
                  <a:pt x="5218877" y="1569660"/>
                </a:lnTo>
                <a:lnTo>
                  <a:pt x="5218877" y="0"/>
                </a:lnTo>
                <a:close/>
              </a:path>
            </a:pathLst>
          </a:custGeom>
          <a:solidFill>
            <a:srgbClr val="D4F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200" y="479008"/>
            <a:ext cx="3960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538" y="5217707"/>
            <a:ext cx="5492662" cy="1492844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lang="pt-BR" sz="2200" dirty="0">
                <a:latin typeface="Calibri"/>
                <a:cs typeface="Calibri"/>
              </a:rPr>
              <a:t>Os modelos 3D e os cortes anatômicos 2D começam a girar no visualizador 3D.</a:t>
            </a:r>
          </a:p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lang="pt-BR" sz="2200" dirty="0">
                <a:latin typeface="Calibri"/>
                <a:cs typeface="Calibri"/>
              </a:rPr>
              <a:t>Clique uma segunda vez no ícone de rotação para interromper o modo de rotação.</a:t>
            </a:r>
          </a:p>
        </p:txBody>
      </p:sp>
      <p:cxnSp>
        <p:nvCxnSpPr>
          <p:cNvPr id="8" name="Conector recto de flecha 10">
            <a:extLst>
              <a:ext uri="{FF2B5EF4-FFF2-40B4-BE49-F238E27FC236}">
                <a16:creationId xmlns:a16="http://schemas.microsoft.com/office/drawing/2014/main" id="{ECDB1C9E-3A9A-4AC6-A9AB-6CAAAC556B59}"/>
              </a:ext>
            </a:extLst>
          </p:cNvPr>
          <p:cNvCxnSpPr>
            <a:cxnSpLocks/>
          </p:cNvCxnSpPr>
          <p:nvPr/>
        </p:nvCxnSpPr>
        <p:spPr>
          <a:xfrm flipH="1">
            <a:off x="3276600" y="1981200"/>
            <a:ext cx="838199" cy="228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534199"/>
            <a:ext cx="7086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Tutorial: </a:t>
            </a:r>
            <a:r>
              <a:rPr lang="pt-BR" i="1" spc="-5" dirty="0" err="1"/>
              <a:t>Slicer</a:t>
            </a:r>
            <a:r>
              <a:rPr lang="pt-BR" i="1" spc="-5" dirty="0"/>
              <a:t> </a:t>
            </a:r>
            <a:r>
              <a:rPr lang="pt-BR" spc="-5" dirty="0"/>
              <a:t>em 4 minutos</a:t>
            </a:r>
            <a:endParaRPr lang="es-MX" i="1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572000" y="1524000"/>
            <a:ext cx="4353374" cy="487312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lang="pt-BR" sz="2800" dirty="0">
                <a:latin typeface="Calibri"/>
                <a:cs typeface="Calibri"/>
              </a:rPr>
              <a:t>Este tutorial é uma breve introdução à visualização 3D interativa de dados de ressonância magnética e modelos 3D no </a:t>
            </a:r>
            <a:r>
              <a:rPr lang="pt-BR" sz="2800" i="1" dirty="0" err="1">
                <a:latin typeface="Calibri"/>
                <a:cs typeface="Calibri"/>
              </a:rPr>
              <a:t>Slicer</a:t>
            </a:r>
            <a:r>
              <a:rPr lang="pt-BR" sz="2800" dirty="0">
                <a:latin typeface="Calibri"/>
                <a:cs typeface="Calibri"/>
              </a:rPr>
              <a:t>.</a:t>
            </a: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endParaRPr lang="pt-BR" sz="2800" dirty="0">
              <a:latin typeface="Calibri"/>
              <a:cs typeface="Calibri"/>
            </a:endParaRP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lang="pt-BR" sz="2800" dirty="0">
                <a:latin typeface="Calibri"/>
                <a:cs typeface="Calibri"/>
              </a:rPr>
              <a:t>O compêndio de treinamento do </a:t>
            </a:r>
            <a:r>
              <a:rPr lang="pt-BR" sz="2800" i="1" dirty="0" err="1">
                <a:latin typeface="Calibri"/>
                <a:cs typeface="Calibri"/>
              </a:rPr>
              <a:t>Slicer</a:t>
            </a:r>
            <a:r>
              <a:rPr lang="pt-BR" sz="2800" dirty="0">
                <a:latin typeface="Calibri"/>
                <a:cs typeface="Calibri"/>
              </a:rPr>
              <a:t> contém uma série de tutoriais e conjuntos de dados </a:t>
            </a:r>
            <a:r>
              <a:rPr lang="pt-BR" sz="2800" dirty="0" err="1">
                <a:latin typeface="Calibri"/>
                <a:cs typeface="Calibri"/>
              </a:rPr>
              <a:t>pré</a:t>
            </a:r>
            <a:r>
              <a:rPr lang="pt-BR" sz="2800" dirty="0">
                <a:latin typeface="Calibri"/>
                <a:cs typeface="Calibri"/>
              </a:rPr>
              <a:t>-computados para aprender a usar o programa.</a:t>
            </a: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endParaRPr lang="pt-BR"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11" y="1600200"/>
            <a:ext cx="4339084" cy="446390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61E2DE61-A857-4778-0E41-A68381C7EE7F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7841" y="498158"/>
            <a:ext cx="4213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Agradecimentos</a:t>
            </a:r>
            <a:r>
              <a:rPr lang="es-MX" spc="-5" dirty="0"/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8ED3D6F-5527-5DA4-1FF3-A6ED95E0F88E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5313236-332B-00C9-F7F1-1A870EC60865}"/>
              </a:ext>
            </a:extLst>
          </p:cNvPr>
          <p:cNvGrpSpPr/>
          <p:nvPr/>
        </p:nvGrpSpPr>
        <p:grpSpPr>
          <a:xfrm>
            <a:off x="329180" y="1541632"/>
            <a:ext cx="8730216" cy="4859168"/>
            <a:chOff x="329180" y="1157729"/>
            <a:chExt cx="8730216" cy="4859168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C5A976D-9FA0-7189-0B46-921F7C4C8C4F}"/>
                </a:ext>
              </a:extLst>
            </p:cNvPr>
            <p:cNvGrpSpPr/>
            <p:nvPr/>
          </p:nvGrpSpPr>
          <p:grpSpPr>
            <a:xfrm>
              <a:off x="329180" y="4578622"/>
              <a:ext cx="8659806" cy="1438275"/>
              <a:chOff x="329180" y="4578622"/>
              <a:chExt cx="8659806" cy="1438275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8AE5EA6-6244-0FBA-5D88-17C043748685}"/>
                  </a:ext>
                </a:extLst>
              </p:cNvPr>
              <p:cNvSpPr txBox="1"/>
              <p:nvPr/>
            </p:nvSpPr>
            <p:spPr>
              <a:xfrm>
                <a:off x="1873991" y="4578622"/>
                <a:ext cx="7114995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spc="5" dirty="0">
                    <a:latin typeface="Arial Black"/>
                  </a:rPr>
                  <a:t>Chan Zuckerberg Initiative</a:t>
                </a:r>
                <a:br>
                  <a:rPr lang="en-US" dirty="0"/>
                </a:br>
                <a:r>
                  <a:rPr lang="en-US" sz="2800" spc="-35" dirty="0">
                    <a:latin typeface="Calibri"/>
                    <a:cs typeface="Calibri"/>
                  </a:rPr>
                  <a:t>Essential Open Source for Science Grant #2022-252572 (5022)</a:t>
                </a:r>
                <a:endParaRPr lang="es-US" sz="2800" spc="-35" dirty="0">
                  <a:latin typeface="Calibri"/>
                  <a:cs typeface="Calibri"/>
                </a:endParaRPr>
              </a:p>
            </p:txBody>
          </p:sp>
          <p:pic>
            <p:nvPicPr>
              <p:cNvPr id="20" name="Picture 2" descr="Logo de l’association">
                <a:extLst>
                  <a:ext uri="{FF2B5EF4-FFF2-40B4-BE49-F238E27FC236}">
                    <a16:creationId xmlns:a16="http://schemas.microsoft.com/office/drawing/2014/main" id="{7EE9B62F-031D-1435-2055-3EE4EE0DD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87"/>
              <a:stretch/>
            </p:blipFill>
            <p:spPr bwMode="auto">
              <a:xfrm>
                <a:off x="329180" y="4578622"/>
                <a:ext cx="1544811" cy="143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3D3963BC-E367-8FC5-0B91-66CD950B04DA}"/>
                </a:ext>
              </a:extLst>
            </p:cNvPr>
            <p:cNvGrpSpPr/>
            <p:nvPr/>
          </p:nvGrpSpPr>
          <p:grpSpPr>
            <a:xfrm>
              <a:off x="785053" y="3041262"/>
              <a:ext cx="7256367" cy="1018227"/>
              <a:chOff x="785053" y="3041262"/>
              <a:chExt cx="7256367" cy="1018227"/>
            </a:xfrm>
          </p:grpSpPr>
          <p:pic>
            <p:nvPicPr>
              <p:cNvPr id="17" name="object 5">
                <a:extLst>
                  <a:ext uri="{FF2B5EF4-FFF2-40B4-BE49-F238E27FC236}">
                    <a16:creationId xmlns:a16="http://schemas.microsoft.com/office/drawing/2014/main" id="{3070D9F0-7306-D3FC-A2C6-09AA22AC58A7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5053" y="3210706"/>
                <a:ext cx="481011" cy="838199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6230118-BF4B-C8AA-89CC-5A2E16739678}"/>
                  </a:ext>
                </a:extLst>
              </p:cNvPr>
              <p:cNvSpPr txBox="1"/>
              <p:nvPr/>
            </p:nvSpPr>
            <p:spPr>
              <a:xfrm>
                <a:off x="1376012" y="3041262"/>
                <a:ext cx="6665408" cy="101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>
                  <a:lnSpc>
                    <a:spcPct val="100000"/>
                  </a:lnSpc>
                </a:pPr>
                <a:r>
                  <a:rPr lang="es-US" sz="2800" spc="-10" dirty="0" err="1">
                    <a:latin typeface="Arial Black"/>
                  </a:rPr>
                  <a:t>Neuroimage</a:t>
                </a:r>
                <a:r>
                  <a:rPr lang="es-US" sz="2800" spc="-10" dirty="0">
                    <a:latin typeface="Arial Black"/>
                  </a:rPr>
                  <a:t> </a:t>
                </a:r>
                <a:r>
                  <a:rPr lang="es-US" sz="2800" spc="-10" dirty="0" err="1">
                    <a:latin typeface="Arial Black"/>
                  </a:rPr>
                  <a:t>Analysis</a:t>
                </a:r>
                <a:r>
                  <a:rPr lang="es-US" sz="2800" spc="-10" dirty="0">
                    <a:latin typeface="Arial Black"/>
                  </a:rPr>
                  <a:t> Center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s-US" sz="2800" spc="-5" dirty="0">
                    <a:latin typeface="Calibri"/>
                    <a:cs typeface="Calibri"/>
                  </a:rPr>
                  <a:t>NIH P41EB015902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3A4D52E-8B7A-C6F7-6737-0780FE9A90DA}"/>
                </a:ext>
              </a:extLst>
            </p:cNvPr>
            <p:cNvGrpSpPr/>
            <p:nvPr/>
          </p:nvGrpSpPr>
          <p:grpSpPr>
            <a:xfrm>
              <a:off x="699965" y="1157729"/>
              <a:ext cx="8359431" cy="1433726"/>
              <a:chOff x="699965" y="1157729"/>
              <a:chExt cx="8359431" cy="1433726"/>
            </a:xfrm>
          </p:grpSpPr>
          <p:pic>
            <p:nvPicPr>
              <p:cNvPr id="15" name="object 4">
                <a:extLst>
                  <a:ext uri="{FF2B5EF4-FFF2-40B4-BE49-F238E27FC236}">
                    <a16:creationId xmlns:a16="http://schemas.microsoft.com/office/drawing/2014/main" id="{245876AC-F343-3319-6A97-D08E4B23DD3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9965" y="1302349"/>
                <a:ext cx="803240" cy="990599"/>
              </a:xfrm>
              <a:prstGeom prst="rect">
                <a:avLst/>
              </a:prstGeom>
            </p:spPr>
          </p:pic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351AE94-24F5-841E-6C39-6D60CF549A8B}"/>
                  </a:ext>
                </a:extLst>
              </p:cNvPr>
              <p:cNvSpPr txBox="1"/>
              <p:nvPr/>
            </p:nvSpPr>
            <p:spPr>
              <a:xfrm>
                <a:off x="1363196" y="1157729"/>
                <a:ext cx="7696200" cy="1433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 marR="5080">
                  <a:lnSpc>
                    <a:spcPts val="3300"/>
                  </a:lnSpc>
                  <a:spcBef>
                    <a:spcPts val="260"/>
                  </a:spcBef>
                </a:pPr>
                <a:r>
                  <a:rPr lang="en-US" sz="2800" spc="-10" dirty="0">
                    <a:latin typeface="Arial Black"/>
                  </a:rPr>
                  <a:t>National Alliance for Medical Image  Computing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n-US" sz="2800" spc="-5" dirty="0">
                    <a:latin typeface="Calibri"/>
                    <a:cs typeface="Calibri"/>
                  </a:rPr>
                  <a:t>NIH U54EB005149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78" y="574399"/>
            <a:ext cx="80940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i="1" spc="-5" dirty="0"/>
              <a:t>Software</a:t>
            </a:r>
            <a:r>
              <a:rPr lang="pt-BR" sz="4000" spc="-5" dirty="0"/>
              <a:t> e conjunto de dados do </a:t>
            </a:r>
            <a:r>
              <a:rPr lang="pt-BR" sz="4000" i="1" spc="-5" dirty="0" err="1"/>
              <a:t>Slicer</a:t>
            </a:r>
            <a:endParaRPr lang="es-MX" sz="4000" i="1" dirty="0"/>
          </a:p>
        </p:txBody>
      </p:sp>
      <p:sp>
        <p:nvSpPr>
          <p:cNvPr id="3" name="object 3"/>
          <p:cNvSpPr txBox="1"/>
          <p:nvPr/>
        </p:nvSpPr>
        <p:spPr>
          <a:xfrm>
            <a:off x="330534" y="1540764"/>
            <a:ext cx="8373109" cy="41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972185" indent="-457200">
              <a:lnSpc>
                <a:spcPct val="119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BR" sz="3200" spc="-5" dirty="0">
                <a:latin typeface="Calibri"/>
                <a:cs typeface="Calibri"/>
              </a:rPr>
              <a:t>Baixe o programa </a:t>
            </a:r>
            <a:r>
              <a:rPr lang="pt-BR" sz="3200" i="1" spc="-5" dirty="0" err="1">
                <a:latin typeface="Calibri"/>
                <a:cs typeface="Calibri"/>
              </a:rPr>
              <a:t>Slicer</a:t>
            </a:r>
            <a:r>
              <a:rPr lang="pt-BR" sz="3200" spc="-5" dirty="0">
                <a:latin typeface="Calibri"/>
                <a:cs typeface="Calibri"/>
              </a:rPr>
              <a:t> aqui: </a:t>
            </a:r>
            <a:r>
              <a:rPr lang="pt-BR" sz="3200" spc="-5" dirty="0">
                <a:latin typeface="Calibri"/>
                <a:cs typeface="Calibri"/>
                <a:hlinkClick r:id="rId2"/>
              </a:rPr>
              <a:t>http://download.slicer.org/</a:t>
            </a:r>
            <a:endParaRPr lang="pt-BR" sz="3200" spc="-5" dirty="0">
              <a:latin typeface="Calibri"/>
              <a:cs typeface="Calibri"/>
            </a:endParaRPr>
          </a:p>
          <a:p>
            <a:pPr marL="12700" marR="972185">
              <a:lnSpc>
                <a:spcPct val="119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endParaRPr lang="pt-BR" sz="3200" spc="-5" dirty="0">
              <a:latin typeface="Calibri"/>
              <a:cs typeface="Calibri"/>
            </a:endParaRPr>
          </a:p>
          <a:p>
            <a:pPr marL="469900" marR="972185" indent="-457200">
              <a:lnSpc>
                <a:spcPct val="119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BR" sz="3200" spc="-5" dirty="0">
                <a:latin typeface="Calibri"/>
                <a:cs typeface="Calibri"/>
              </a:rPr>
              <a:t>Baixe o conjunto de dados </a:t>
            </a:r>
            <a:r>
              <a:rPr lang="pt-BR" sz="3200" i="1" spc="-5" dirty="0">
                <a:latin typeface="Calibri"/>
                <a:cs typeface="Calibri"/>
              </a:rPr>
              <a:t>Slicer4minute</a:t>
            </a:r>
            <a:r>
              <a:rPr lang="pt-BR" sz="3200" spc="-5" dirty="0">
                <a:latin typeface="Calibri"/>
                <a:cs typeface="Calibri"/>
              </a:rPr>
              <a:t> aqui: </a:t>
            </a:r>
            <a:r>
              <a:rPr lang="pt-BR" sz="3200" spc="-5" dirty="0">
                <a:latin typeface="Calibri"/>
                <a:cs typeface="Calibri"/>
                <a:hlinkClick r:id="rId3"/>
              </a:rPr>
              <a:t>https://www.slicer.org/wiki/Documentation/4.10/Training</a:t>
            </a:r>
            <a:endParaRPr lang="pt-BR" sz="3200" spc="-5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47A6FA-F38E-482C-7DCC-A828BF8F4699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417209-A47F-BD8E-D2FC-32DB7E3F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20737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466150"/>
            <a:ext cx="5791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i="1" dirty="0"/>
              <a:t>3D </a:t>
            </a:r>
            <a:r>
              <a:rPr lang="es-MX" i="1" dirty="0" err="1"/>
              <a:t>Slicer</a:t>
            </a:r>
            <a:r>
              <a:rPr lang="es-MX" i="1" dirty="0"/>
              <a:t> </a:t>
            </a:r>
            <a:r>
              <a:rPr lang="es-MX" dirty="0" err="1"/>
              <a:t>versão</a:t>
            </a:r>
            <a:r>
              <a:rPr lang="es-MX" dirty="0"/>
              <a:t> 5.6.2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-4762" y="1192786"/>
            <a:ext cx="9153525" cy="132715"/>
            <a:chOff x="-4762" y="1192786"/>
            <a:chExt cx="9153525" cy="132715"/>
          </a:xfrm>
        </p:grpSpPr>
        <p:sp>
          <p:nvSpPr>
            <p:cNvPr id="8" name="object 8"/>
            <p:cNvSpPr/>
            <p:nvPr/>
          </p:nvSpPr>
          <p:spPr>
            <a:xfrm>
              <a:off x="0" y="1197548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9143998" y="0"/>
                  </a:moveTo>
                  <a:lnTo>
                    <a:pt x="0" y="0"/>
                  </a:lnTo>
                  <a:lnTo>
                    <a:pt x="0" y="122732"/>
                  </a:lnTo>
                  <a:lnTo>
                    <a:pt x="9143998" y="1227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197549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0" y="0"/>
                  </a:moveTo>
                  <a:lnTo>
                    <a:pt x="9143997" y="0"/>
                  </a:lnTo>
                  <a:lnTo>
                    <a:pt x="9143997" y="122732"/>
                  </a:lnTo>
                  <a:lnTo>
                    <a:pt x="0" y="1227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F3ACB80F-0C5F-E92A-EE61-6F2E8A3E8435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E1E40E9-4BF2-4A15-AB6E-DA829207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20736"/>
            <a:ext cx="7848600" cy="49053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12312" y="2971036"/>
            <a:ext cx="3628390" cy="1569720"/>
          </a:xfrm>
          <a:custGeom>
            <a:avLst/>
            <a:gdLst/>
            <a:ahLst/>
            <a:cxnLst/>
            <a:rect l="l" t="t" r="r" b="b"/>
            <a:pathLst>
              <a:path w="3628390" h="1569720">
                <a:moveTo>
                  <a:pt x="3628015" y="0"/>
                </a:moveTo>
                <a:lnTo>
                  <a:pt x="0" y="0"/>
                </a:lnTo>
                <a:lnTo>
                  <a:pt x="0" y="1569659"/>
                </a:lnTo>
                <a:lnTo>
                  <a:pt x="3628015" y="1569659"/>
                </a:lnTo>
                <a:lnTo>
                  <a:pt x="3628015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31485" y="2971035"/>
            <a:ext cx="340296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400" spc="-5" dirty="0">
                <a:latin typeface="Calibri"/>
                <a:cs typeface="Calibri"/>
              </a:rPr>
              <a:t>Inicie 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em seu computador: o módulo de boas-vindas é o módulo de início padrão.</a:t>
            </a:r>
            <a:endParaRPr lang="en-US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8563" y="498158"/>
            <a:ext cx="483283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015" algn="l"/>
              </a:tabLst>
            </a:pPr>
            <a:r>
              <a:rPr lang="es-MX" dirty="0">
                <a:latin typeface="+mn-lt"/>
                <a:cs typeface="Arial MT"/>
              </a:rPr>
              <a:t>Cena </a:t>
            </a:r>
            <a:r>
              <a:rPr lang="es-MX" i="1" dirty="0">
                <a:latin typeface="+mn-lt"/>
                <a:cs typeface="Arial MT"/>
              </a:rPr>
              <a:t>3D </a:t>
            </a:r>
            <a:r>
              <a:rPr lang="es-MX" i="1" dirty="0" err="1">
                <a:latin typeface="+mn-lt"/>
                <a:cs typeface="Arial MT"/>
              </a:rPr>
              <a:t>Slicer</a:t>
            </a:r>
            <a:endParaRPr lang="es-MX" i="1" dirty="0">
              <a:latin typeface="+mn-l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33220"/>
            <a:ext cx="8227061" cy="484594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Uma cena do </a:t>
            </a:r>
            <a:r>
              <a:rPr lang="pt-BR" sz="2400" i="1" dirty="0" err="1">
                <a:cs typeface="Arial MT"/>
              </a:rPr>
              <a:t>Slicer</a:t>
            </a:r>
            <a:r>
              <a:rPr lang="pt-BR" sz="2400" dirty="0">
                <a:cs typeface="Arial MT"/>
              </a:rPr>
              <a:t> é um arquivo MRML (</a:t>
            </a:r>
            <a:r>
              <a:rPr lang="pt-BR" sz="2400" i="1" dirty="0">
                <a:cs typeface="Arial MT"/>
              </a:rPr>
              <a:t>Medical Reality </a:t>
            </a:r>
            <a:r>
              <a:rPr lang="pt-BR" sz="2400" i="1" dirty="0" err="1">
                <a:cs typeface="Arial MT"/>
              </a:rPr>
              <a:t>Modeling</a:t>
            </a:r>
            <a:r>
              <a:rPr lang="pt-BR" sz="2400" i="1" dirty="0">
                <a:cs typeface="Arial MT"/>
              </a:rPr>
              <a:t> </a:t>
            </a:r>
            <a:r>
              <a:rPr lang="pt-BR" sz="2400" i="1" dirty="0" err="1">
                <a:cs typeface="Arial MT"/>
              </a:rPr>
              <a:t>Language</a:t>
            </a:r>
            <a:r>
              <a:rPr lang="pt-BR" sz="2400" dirty="0">
                <a:cs typeface="Arial MT"/>
              </a:rPr>
              <a:t>) que contém uma lista de elementos baixados no </a:t>
            </a:r>
            <a:r>
              <a:rPr lang="pt-BR" sz="2400" i="1" dirty="0" err="1">
                <a:cs typeface="Arial MT"/>
              </a:rPr>
              <a:t>Slicer</a:t>
            </a:r>
            <a:r>
              <a:rPr lang="pt-BR" sz="2400" dirty="0">
                <a:cs typeface="Arial MT"/>
              </a:rPr>
              <a:t> (volumes, modelos, fiduciais, transformações etc.).</a:t>
            </a: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endParaRPr lang="pt-BR" sz="2400" dirty="0">
              <a:cs typeface="Arial MT"/>
            </a:endParaRP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No exemplo a seguir, usamos uma cena “</a:t>
            </a:r>
            <a:r>
              <a:rPr lang="pt-BR" sz="2400" i="1" dirty="0">
                <a:cs typeface="Arial MT"/>
              </a:rPr>
              <a:t>Slicer4minute.mrml</a:t>
            </a:r>
            <a:r>
              <a:rPr lang="pt-BR" sz="2400" dirty="0">
                <a:cs typeface="Arial MT"/>
              </a:rPr>
              <a:t>” composta de um exame de ressonância magnética e de modelos 3D da cabeça.</a:t>
            </a: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endParaRPr lang="pt-BR" sz="2400" dirty="0">
              <a:cs typeface="Arial MT"/>
            </a:endParaRP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O arquivo de cena e os conjuntos de dados foram salvos como um MRB (</a:t>
            </a:r>
            <a:r>
              <a:rPr lang="pt-BR" sz="2400" i="1" dirty="0">
                <a:cs typeface="Arial MT"/>
              </a:rPr>
              <a:t>Medical Reality </a:t>
            </a:r>
            <a:r>
              <a:rPr lang="pt-BR" sz="2400" i="1" dirty="0" err="1">
                <a:cs typeface="Arial MT"/>
              </a:rPr>
              <a:t>Bundle</a:t>
            </a:r>
            <a:r>
              <a:rPr lang="pt-BR" sz="2400" dirty="0">
                <a:cs typeface="Arial MT"/>
              </a:rPr>
              <a:t>).</a:t>
            </a: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endParaRPr lang="pt-BR" sz="2400" dirty="0">
              <a:cs typeface="Arial MT"/>
            </a:endParaRP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O formato de arquivo MRB é o formato de arquivo do </a:t>
            </a:r>
            <a:r>
              <a:rPr lang="pt-BR" sz="2400" i="1" dirty="0" err="1">
                <a:cs typeface="Arial MT"/>
              </a:rPr>
              <a:t>Slicer</a:t>
            </a:r>
            <a:r>
              <a:rPr lang="pt-BR" sz="2400" dirty="0">
                <a:cs typeface="Arial M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828" y="270393"/>
            <a:ext cx="8686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200" spc="-5" dirty="0"/>
              <a:t>Carregando o conjunto de dados do </a:t>
            </a:r>
            <a:r>
              <a:rPr lang="pt-BR" sz="3200" i="1" spc="-5" dirty="0"/>
              <a:t>“slicer4minute”</a:t>
            </a:r>
            <a:endParaRPr lang="es-ES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8B5513F-2689-4C1C-8E97-991F4515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7" y="874830"/>
            <a:ext cx="8840226" cy="57127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15610" y="2971800"/>
            <a:ext cx="3628390" cy="1146211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8895" rIns="0" bIns="0" rtlCol="0">
            <a:spAutoFit/>
          </a:bodyPr>
          <a:lstStyle/>
          <a:p>
            <a:pPr marL="90805" marR="265430">
              <a:lnSpc>
                <a:spcPct val="99000"/>
              </a:lnSpc>
              <a:spcBef>
                <a:spcPts val="385"/>
              </a:spcBef>
            </a:pPr>
            <a:r>
              <a:rPr lang="pt-BR" sz="2400" spc="-5" dirty="0">
                <a:latin typeface="Calibri"/>
                <a:cs typeface="Calibri"/>
              </a:rPr>
              <a:t>Arraste e solte o arquivo </a:t>
            </a:r>
            <a:r>
              <a:rPr lang="pt-BR" sz="2400" b="1" spc="-5" dirty="0">
                <a:latin typeface="Calibri"/>
                <a:cs typeface="Calibri"/>
              </a:rPr>
              <a:t>slicer4minute.mrb </a:t>
            </a:r>
            <a:r>
              <a:rPr lang="pt-BR" sz="2400" spc="-5" dirty="0">
                <a:latin typeface="Calibri"/>
                <a:cs typeface="Calibri"/>
              </a:rPr>
              <a:t>para carregar a cena no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endParaRPr lang="en-US" sz="2400" i="1" dirty="0">
              <a:latin typeface="Calibri"/>
              <a:cs typeface="Calibri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7520064-48F1-6619-A8B8-8D14F56E3CD8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4905948"/>
            <a:ext cx="1719482" cy="712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5A5740-AB1B-6A35-8BED-E6C5E97F2DF2}"/>
              </a:ext>
            </a:extLst>
          </p:cNvPr>
          <p:cNvSpPr/>
          <p:nvPr/>
        </p:nvSpPr>
        <p:spPr>
          <a:xfrm>
            <a:off x="6596281" y="5280585"/>
            <a:ext cx="1600200" cy="114621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0CCEA3-85D7-4C37-8134-A609DFC6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856" y="5309160"/>
            <a:ext cx="1409897" cy="1000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9B62C9-1A61-4246-A45E-DE304EF8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1226190"/>
            <a:ext cx="9144000" cy="54032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9354" y="498158"/>
            <a:ext cx="60778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3460" algn="l"/>
              </a:tabLst>
            </a:pPr>
            <a:r>
              <a:rPr lang="es-MX" dirty="0">
                <a:latin typeface="Arial MT"/>
                <a:cs typeface="Arial MT"/>
              </a:rPr>
              <a:t>Cena “</a:t>
            </a:r>
            <a:r>
              <a:rPr lang="es-MX" i="1" dirty="0">
                <a:latin typeface="Arial MT"/>
                <a:cs typeface="Arial MT"/>
              </a:rPr>
              <a:t>slicer4minute</a:t>
            </a:r>
            <a:r>
              <a:rPr lang="es-MX" dirty="0">
                <a:latin typeface="Arial MT"/>
                <a:cs typeface="Arial MT"/>
              </a:rPr>
              <a:t>”</a:t>
            </a:r>
          </a:p>
        </p:txBody>
      </p:sp>
      <p:sp>
        <p:nvSpPr>
          <p:cNvPr id="4" name="object 4"/>
          <p:cNvSpPr/>
          <p:nvPr/>
        </p:nvSpPr>
        <p:spPr>
          <a:xfrm>
            <a:off x="89274" y="4455598"/>
            <a:ext cx="3743960" cy="2232371"/>
          </a:xfrm>
          <a:custGeom>
            <a:avLst/>
            <a:gdLst/>
            <a:ahLst/>
            <a:cxnLst/>
            <a:rect l="l" t="t" r="r" b="b"/>
            <a:pathLst>
              <a:path w="3743960" h="1939290">
                <a:moveTo>
                  <a:pt x="3743380" y="0"/>
                </a:moveTo>
                <a:lnTo>
                  <a:pt x="0" y="0"/>
                </a:lnTo>
                <a:lnTo>
                  <a:pt x="0" y="1938991"/>
                </a:lnTo>
                <a:lnTo>
                  <a:pt x="3743380" y="1938991"/>
                </a:lnTo>
                <a:lnTo>
                  <a:pt x="3743380" y="0"/>
                </a:lnTo>
                <a:close/>
              </a:path>
            </a:pathLst>
          </a:custGeom>
          <a:solidFill>
            <a:srgbClr val="D4F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374" y="4455598"/>
            <a:ext cx="3743960" cy="2229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pt-BR" sz="2400" dirty="0">
                <a:latin typeface="Calibri"/>
                <a:cs typeface="Calibri"/>
              </a:rPr>
              <a:t>O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 exibe os elementos da cena </a:t>
            </a:r>
            <a:r>
              <a:rPr lang="pt-BR" sz="2400" i="1" dirty="0">
                <a:latin typeface="Calibri"/>
                <a:cs typeface="Calibri"/>
              </a:rPr>
              <a:t>slicer4minute</a:t>
            </a:r>
            <a:r>
              <a:rPr lang="pt-BR" sz="2400" dirty="0">
                <a:latin typeface="Calibri"/>
                <a:cs typeface="Calibri"/>
              </a:rPr>
              <a:t>.  A cena contém um exame de ressonância magnética e modelos de superfície 3D do cérebro.</a:t>
            </a:r>
            <a:endParaRPr lang="es-ES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ADBE9AE-2A7A-43F9-B771-64B6E27D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19200"/>
            <a:ext cx="8897919" cy="533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381000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29200" y="1985204"/>
            <a:ext cx="3965299" cy="415497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lang="es-MX" sz="2400" dirty="0" err="1">
                <a:latin typeface="Calibri"/>
                <a:cs typeface="Calibri"/>
              </a:rPr>
              <a:t>Selecione</a:t>
            </a:r>
            <a:r>
              <a:rPr lang="es-MX" sz="2400" dirty="0">
                <a:latin typeface="Calibri"/>
                <a:cs typeface="Calibri"/>
              </a:rPr>
              <a:t> o módulo </a:t>
            </a:r>
            <a:r>
              <a:rPr lang="es-MX" sz="2400" b="1" dirty="0">
                <a:latin typeface="Calibri"/>
                <a:cs typeface="Calibri"/>
              </a:rPr>
              <a:t>Modelos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38A2447-6730-4180-A56E-DE85E8834E0C}"/>
              </a:ext>
            </a:extLst>
          </p:cNvPr>
          <p:cNvSpPr/>
          <p:nvPr/>
        </p:nvSpPr>
        <p:spPr>
          <a:xfrm>
            <a:off x="838200" y="1089982"/>
            <a:ext cx="990600" cy="609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019FF1-BDDB-4DAD-B664-DC820899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306"/>
            <a:ext cx="9144000" cy="46553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4912" y="332649"/>
            <a:ext cx="44940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514481" y="2057400"/>
            <a:ext cx="1449037" cy="982304"/>
            <a:chOff x="6763935" y="1590484"/>
            <a:chExt cx="1449037" cy="98230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5732" y="1675014"/>
              <a:ext cx="777240" cy="8977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3935" y="1669955"/>
              <a:ext cx="405130" cy="517525"/>
            </a:xfrm>
            <a:custGeom>
              <a:avLst/>
              <a:gdLst/>
              <a:ahLst/>
              <a:cxnLst/>
              <a:rect l="l" t="t" r="r" b="b"/>
              <a:pathLst>
                <a:path w="405129" h="517525">
                  <a:moveTo>
                    <a:pt x="0" y="517312"/>
                  </a:moveTo>
                  <a:lnTo>
                    <a:pt x="404789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5691" y="1590484"/>
              <a:ext cx="248285" cy="269875"/>
            </a:xfrm>
            <a:custGeom>
              <a:avLst/>
              <a:gdLst/>
              <a:ahLst/>
              <a:cxnLst/>
              <a:rect l="l" t="t" r="r" b="b"/>
              <a:pathLst>
                <a:path w="248284" h="269875">
                  <a:moveTo>
                    <a:pt x="235730" y="89325"/>
                  </a:moveTo>
                  <a:lnTo>
                    <a:pt x="178048" y="89325"/>
                  </a:lnTo>
                  <a:lnTo>
                    <a:pt x="157794" y="237450"/>
                  </a:lnTo>
                  <a:lnTo>
                    <a:pt x="158512" y="248774"/>
                  </a:lnTo>
                  <a:lnTo>
                    <a:pt x="163349" y="258603"/>
                  </a:lnTo>
                  <a:lnTo>
                    <a:pt x="171519" y="265901"/>
                  </a:lnTo>
                  <a:lnTo>
                    <a:pt x="182235" y="269633"/>
                  </a:lnTo>
                  <a:lnTo>
                    <a:pt x="193559" y="268915"/>
                  </a:lnTo>
                  <a:lnTo>
                    <a:pt x="203388" y="264078"/>
                  </a:lnTo>
                  <a:lnTo>
                    <a:pt x="210685" y="255908"/>
                  </a:lnTo>
                  <a:lnTo>
                    <a:pt x="214417" y="245192"/>
                  </a:lnTo>
                  <a:lnTo>
                    <a:pt x="235730" y="89325"/>
                  </a:lnTo>
                  <a:close/>
                </a:path>
                <a:path w="248284" h="269875">
                  <a:moveTo>
                    <a:pt x="247945" y="0"/>
                  </a:moveTo>
                  <a:lnTo>
                    <a:pt x="18010" y="91506"/>
                  </a:lnTo>
                  <a:lnTo>
                    <a:pt x="8506" y="97705"/>
                  </a:lnTo>
                  <a:lnTo>
                    <a:pt x="2331" y="106753"/>
                  </a:lnTo>
                  <a:lnTo>
                    <a:pt x="0" y="117457"/>
                  </a:lnTo>
                  <a:lnTo>
                    <a:pt x="2026" y="128621"/>
                  </a:lnTo>
                  <a:lnTo>
                    <a:pt x="8225" y="138126"/>
                  </a:lnTo>
                  <a:lnTo>
                    <a:pt x="17273" y="144301"/>
                  </a:lnTo>
                  <a:lnTo>
                    <a:pt x="27977" y="146632"/>
                  </a:lnTo>
                  <a:lnTo>
                    <a:pt x="39142" y="144606"/>
                  </a:lnTo>
                  <a:lnTo>
                    <a:pt x="178048" y="89325"/>
                  </a:lnTo>
                  <a:lnTo>
                    <a:pt x="235730" y="89325"/>
                  </a:lnTo>
                  <a:lnTo>
                    <a:pt x="24794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4FE2DC15-3F3D-A10D-72EA-7513A1ED1A52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5173032"/>
            <a:ext cx="8515790" cy="1192762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575310">
              <a:lnSpc>
                <a:spcPts val="2800"/>
              </a:lnSpc>
              <a:spcBef>
                <a:spcPts val="520"/>
              </a:spcBef>
            </a:pPr>
            <a:r>
              <a:rPr lang="pt-BR" sz="2200" dirty="0">
                <a:latin typeface="Calibri"/>
                <a:cs typeface="Calibri"/>
              </a:rPr>
              <a:t>Clique no ícone do alfinete no canto superior esquerdo do corte vermelho para exibir o menu do visualizador de cortes.</a:t>
            </a:r>
          </a:p>
          <a:p>
            <a:pPr marL="90805" marR="575310">
              <a:lnSpc>
                <a:spcPts val="2800"/>
              </a:lnSpc>
              <a:spcBef>
                <a:spcPts val="520"/>
              </a:spcBef>
            </a:pPr>
            <a:r>
              <a:rPr lang="pt-BR" sz="2200" dirty="0">
                <a:latin typeface="Calibri"/>
                <a:cs typeface="Calibri"/>
              </a:rPr>
              <a:t>Clique no ícone do olho para exibir o corte axial no visualizador 3D.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FBF2067F09144B2487A8629A4A54D" ma:contentTypeVersion="14" ma:contentTypeDescription="Create a new document." ma:contentTypeScope="" ma:versionID="c1adc64c1f987b689d9048f3c0dc8188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fc71116a9d89c4b4a6bfcfe430aa4977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2D618-BBB5-4CD0-8CB1-7F090A642DCC}">
  <ds:schemaRefs>
    <ds:schemaRef ds:uri="http://schemas.microsoft.com/office/2006/metadata/properties"/>
    <ds:schemaRef ds:uri="http://schemas.microsoft.com/office/infopath/2007/PartnerControls"/>
    <ds:schemaRef ds:uri="098f7cbb-c9e9-450d-82ba-91729ba27895"/>
    <ds:schemaRef ds:uri="d598e6c2-f6e2-4d0d-800b-dd9bc658a319"/>
  </ds:schemaRefs>
</ds:datastoreItem>
</file>

<file path=customXml/itemProps2.xml><?xml version="1.0" encoding="utf-8"?>
<ds:datastoreItem xmlns:ds="http://schemas.openxmlformats.org/officeDocument/2006/customXml" ds:itemID="{7DA9F5D4-2BE2-4082-BF46-461B373D9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4BC142-4429-4FDE-B070-227BC3C5A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799</Words>
  <Application>Microsoft Office PowerPoint</Application>
  <PresentationFormat>Apresentação na tela (4:3)</PresentationFormat>
  <Paragraphs>87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Arial MT</vt:lpstr>
      <vt:lpstr>Calibri</vt:lpstr>
      <vt:lpstr>Office Theme</vt:lpstr>
      <vt:lpstr>Slicer em 4 minutos</vt:lpstr>
      <vt:lpstr>Tutorial: Slicer em 4 minutos</vt:lpstr>
      <vt:lpstr>Software e conjunto de dados do Slicer</vt:lpstr>
      <vt:lpstr>3D Slicer versão 5.6.2</vt:lpstr>
      <vt:lpstr>Cena 3D Slicer</vt:lpstr>
      <vt:lpstr>Carregando o conjunto de dados do “slicer4minute”</vt:lpstr>
      <vt:lpstr>Cena “slicer4minute”</vt:lpstr>
      <vt:lpstr>Visualização 3D</vt:lpstr>
      <vt:lpstr>Visualização 3D</vt:lpstr>
      <vt:lpstr>Visualização 3D</vt:lpstr>
      <vt:lpstr>Visualização 3D</vt:lpstr>
      <vt:lpstr>Visualização 3D</vt:lpstr>
      <vt:lpstr>Visualizações anatômicas</vt:lpstr>
      <vt:lpstr>Visualização 3D</vt:lpstr>
      <vt:lpstr>Visualização 3D</vt:lpstr>
      <vt:lpstr>Visualização 3D</vt:lpstr>
      <vt:lpstr>Visualização 3D</vt:lpstr>
      <vt:lpstr>Visualização 3D</vt:lpstr>
      <vt:lpstr>Visualização 3D</vt:lpstr>
      <vt:lpstr>Visualização 3D</vt:lpstr>
      <vt:lpstr>Tutorial: Slicer em 4 minutos</vt:lpstr>
      <vt:lpstr>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Slicer4 minutos</dc:title>
  <dc:creator>Paulo Veiga</dc:creator>
  <cp:lastModifiedBy>Autor</cp:lastModifiedBy>
  <cp:revision>60</cp:revision>
  <dcterms:created xsi:type="dcterms:W3CDTF">2023-06-29T20:30:40Z</dcterms:created>
  <dcterms:modified xsi:type="dcterms:W3CDTF">2024-06-18T13:30:50Z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0x01010003DFBF2067F09144B2487A8629A4A54D</vt:lpwstr>
  </property>
  <property fmtid="{D5CDD505-2E9C-101B-9397-08002B2CF9AE}" pid="3" name="MediaServiceImageTags">
    <vt:lpwstr/>
  </property>
</Properties>
</file>